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1257" r:id="rId3"/>
    <p:sldId id="615" r:id="rId4"/>
    <p:sldId id="372" r:id="rId5"/>
    <p:sldId id="267" r:id="rId6"/>
    <p:sldId id="1142" r:id="rId7"/>
    <p:sldId id="269" r:id="rId8"/>
    <p:sldId id="614" r:id="rId9"/>
    <p:sldId id="1250" r:id="rId10"/>
    <p:sldId id="1256" r:id="rId11"/>
    <p:sldId id="1147" r:id="rId12"/>
    <p:sldId id="1136" r:id="rId13"/>
    <p:sldId id="1278" r:id="rId14"/>
    <p:sldId id="1279" r:id="rId15"/>
    <p:sldId id="1280" r:id="rId16"/>
    <p:sldId id="1281" r:id="rId17"/>
    <p:sldId id="1282" r:id="rId18"/>
    <p:sldId id="1283" r:id="rId19"/>
    <p:sldId id="1284" r:id="rId20"/>
    <p:sldId id="1285" r:id="rId21"/>
    <p:sldId id="1276" r:id="rId22"/>
    <p:sldId id="1277" r:id="rId23"/>
    <p:sldId id="1272" r:id="rId24"/>
    <p:sldId id="1273" r:id="rId25"/>
    <p:sldId id="1274" r:id="rId26"/>
    <p:sldId id="1268" r:id="rId27"/>
    <p:sldId id="1269" r:id="rId28"/>
    <p:sldId id="1270" r:id="rId29"/>
    <p:sldId id="1143" r:id="rId30"/>
    <p:sldId id="1260" r:id="rId31"/>
    <p:sldId id="1261" r:id="rId32"/>
    <p:sldId id="1262" r:id="rId33"/>
    <p:sldId id="1264" r:id="rId34"/>
    <p:sldId id="1265" r:id="rId35"/>
    <p:sldId id="1266" r:id="rId36"/>
    <p:sldId id="1267" r:id="rId37"/>
    <p:sldId id="302" r:id="rId38"/>
    <p:sldId id="1252" r:id="rId39"/>
    <p:sldId id="271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615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56"/>
            <p14:sldId id="1147"/>
          </p14:sldIdLst>
        </p14:section>
        <p14:section name="專案架構" id="{1EBCE073-09FA-4CD3-BDCF-56A4EDB986FF}">
          <p14:sldIdLst>
            <p14:sldId id="1136"/>
          </p14:sldIdLst>
        </p14:section>
        <p14:section name="2024/05/03~：VHDL實現乒乓球" id="{16962E82-83F6-46E8-BFDB-798EB16E64E0}">
          <p14:sldIdLst>
            <p14:sldId id="1278"/>
            <p14:sldId id="1279"/>
            <p14:sldId id="1280"/>
            <p14:sldId id="1281"/>
          </p14:sldIdLst>
        </p14:section>
        <p14:section name="2024/01/18~19：VHDL實現PWM並燒錄到板子上" id="{9286CA50-339A-4DE0-A1A6-EE5EC8C17A52}">
          <p14:sldIdLst>
            <p14:sldId id="1282"/>
            <p14:sldId id="1283"/>
            <p14:sldId id="1284"/>
            <p14:sldId id="1285"/>
          </p14:sldIdLst>
        </p14:section>
        <p14:section name="2024/01/17：成功將上下限、上下數燒錄到板子上" id="{0E0BB3FC-1B3A-4241-963C-94269F4C33CB}">
          <p14:sldIdLst>
            <p14:sldId id="1276"/>
            <p14:sldId id="1277"/>
          </p14:sldIdLst>
        </p14:section>
        <p14:section name="2024/01/16：VHDL實現計數器自訂上下限、上下數" id="{E4EA5201-9BDD-417E-881F-6CCF91D25C36}">
          <p14:sldIdLst>
            <p14:sldId id="1272"/>
            <p14:sldId id="1273"/>
            <p14:sldId id="1274"/>
          </p14:sldIdLst>
        </p14:section>
        <p14:section name="2024/01/15：VHDL實現計數器0~9、9~0" id="{70DC3051-68F9-4DEC-9A31-AFAFBB0B0227}">
          <p14:sldIdLst>
            <p14:sldId id="1268"/>
            <p14:sldId id="1269"/>
            <p14:sldId id="1270"/>
          </p14:sldIdLst>
        </p14:section>
        <p14:section name="2023/12/21~2023/12/27：計數器0~9、9~0" id="{FE4FD8CE-0D34-47EB-9D86-B00FB0683F8F}">
          <p14:sldIdLst>
            <p14:sldId id="1143"/>
            <p14:sldId id="1260"/>
            <p14:sldId id="1261"/>
            <p14:sldId id="1262"/>
          </p14:sldIdLst>
        </p14:section>
        <p14:section name="2023/12/07~2023/12/13：Fsm摩爾機主程式" id="{2D52E53B-EE8E-4C66-BE8F-BDE9D9997179}">
          <p14:sldIdLst>
            <p14:sldId id="1264"/>
            <p14:sldId id="1265"/>
            <p14:sldId id="1266"/>
            <p14:sldId id="1267"/>
          </p14:sldIdLst>
        </p14:section>
        <p14:section name="問題紀錄" id="{E54951B3-F25C-472E-B15E-EA7E37F6D2ED}">
          <p14:sldIdLst>
            <p14:sldId id="302"/>
            <p14:sldId id="125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☃ 高" initials="☃高" lastIdx="1" clrIdx="0">
    <p:extLst>
      <p:ext uri="{19B8F6BF-5375-455C-9EA6-DF929625EA0E}">
        <p15:presenceInfo xmlns:p15="http://schemas.microsoft.com/office/powerpoint/2012/main" userId="a6c72b312b0722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>
        <p:scale>
          <a:sx n="75" d="100"/>
          <a:sy n="75" d="100"/>
        </p:scale>
        <p:origin x="-595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2024/5/9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2024/5/9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720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0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29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36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406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35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zh-TW" altLang="en-US" sz="5300" b="0" dirty="0"/>
              <a:t>大二基本練習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人：高啟恩</a:t>
            </a:r>
            <a:endParaRPr lang="en-US" altLang="zh-TW" dirty="0"/>
          </a:p>
          <a:p>
            <a:r>
              <a:rPr lang="zh-TW" altLang="en-US" dirty="0"/>
              <a:t>目前成員：高啟恩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2023/12/27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B078DAF-3261-4C1B-8E89-89FD8635A93E}"/>
              </a:ext>
            </a:extLst>
          </p:cNvPr>
          <p:cNvGrpSpPr/>
          <p:nvPr/>
        </p:nvGrpSpPr>
        <p:grpSpPr>
          <a:xfrm>
            <a:off x="4557361" y="968424"/>
            <a:ext cx="7436949" cy="1153674"/>
            <a:chOff x="4557361" y="968424"/>
            <a:chExt cx="7436949" cy="11536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29DFD9-BFC0-4F80-A912-B6FAF1C5B096}"/>
                </a:ext>
              </a:extLst>
            </p:cNvPr>
            <p:cNvSpPr/>
            <p:nvPr/>
          </p:nvSpPr>
          <p:spPr>
            <a:xfrm>
              <a:off x="4557361" y="1562980"/>
              <a:ext cx="3146028" cy="5591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C34C55-7CE7-45C9-8D84-00DE01F76D6D}"/>
                </a:ext>
              </a:extLst>
            </p:cNvPr>
            <p:cNvSpPr/>
            <p:nvPr/>
          </p:nvSpPr>
          <p:spPr>
            <a:xfrm>
              <a:off x="7703389" y="968424"/>
              <a:ext cx="429092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該份為專案進度報告格式。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另有教學文件格式，請參考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教學文件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-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專案資料夾管理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.pptx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時序圖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系統分析 </a:t>
            </a:r>
            <a:r>
              <a:rPr lang="en-US" altLang="zh-TW" sz="4000" dirty="0"/>
              <a:t>–</a:t>
            </a:r>
            <a:r>
              <a:rPr lang="zh-TW" altLang="en-US" sz="4000" dirty="0"/>
              <a:t> 設定檔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277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實現乒乓球</a:t>
            </a:r>
            <a:br>
              <a:rPr lang="en-US" altLang="zh-TW" sz="3200" b="1" dirty="0"/>
            </a:br>
            <a:r>
              <a:rPr lang="en-US" altLang="zh-TW" sz="3200" dirty="0"/>
              <a:t>(2024/05/01~)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乒乓球</a:t>
            </a:r>
            <a:r>
              <a:rPr lang="en-US" altLang="zh-TW" dirty="0"/>
              <a:t>FSM</a:t>
            </a:r>
            <a:r>
              <a:rPr lang="zh-TW" altLang="en-US" dirty="0"/>
              <a:t>概念：</a:t>
            </a:r>
            <a:endParaRPr lang="en-US" altLang="zh-TW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2A8F692F-662F-DDD9-7FA7-6333400E53BA}"/>
              </a:ext>
            </a:extLst>
          </p:cNvPr>
          <p:cNvSpPr/>
          <p:nvPr/>
        </p:nvSpPr>
        <p:spPr>
          <a:xfrm>
            <a:off x="3532508" y="2351323"/>
            <a:ext cx="1443916" cy="14439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8DF4A7-5304-2FAD-9CDA-01C2313D3AAC}"/>
              </a:ext>
            </a:extLst>
          </p:cNvPr>
          <p:cNvSpPr/>
          <p:nvPr/>
        </p:nvSpPr>
        <p:spPr>
          <a:xfrm>
            <a:off x="7285954" y="2430757"/>
            <a:ext cx="1443916" cy="14439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6C2DE5D-05DA-5EBD-2E3E-BEB6BE3C1138}"/>
              </a:ext>
            </a:extLst>
          </p:cNvPr>
          <p:cNvSpPr/>
          <p:nvPr/>
        </p:nvSpPr>
        <p:spPr>
          <a:xfrm>
            <a:off x="3558787" y="4747904"/>
            <a:ext cx="1443916" cy="14439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0AAA62-8146-2FFC-D6F1-A8C92778E137}"/>
              </a:ext>
            </a:extLst>
          </p:cNvPr>
          <p:cNvSpPr txBox="1"/>
          <p:nvPr/>
        </p:nvSpPr>
        <p:spPr>
          <a:xfrm>
            <a:off x="3728239" y="2900370"/>
            <a:ext cx="122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Shift_left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CCFEF8-6918-2A47-1B46-FFB2DD001E32}"/>
              </a:ext>
            </a:extLst>
          </p:cNvPr>
          <p:cNvSpPr txBox="1"/>
          <p:nvPr/>
        </p:nvSpPr>
        <p:spPr>
          <a:xfrm>
            <a:off x="7468175" y="2987452"/>
            <a:ext cx="13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Shift_right</a:t>
            </a:r>
            <a:endParaRPr lang="zh-TW" altLang="en-US" dirty="0"/>
          </a:p>
        </p:txBody>
      </p:sp>
      <p:sp>
        <p:nvSpPr>
          <p:cNvPr id="28" name="箭號: 弧形下彎 27">
            <a:extLst>
              <a:ext uri="{FF2B5EF4-FFF2-40B4-BE49-F238E27FC236}">
                <a16:creationId xmlns:a16="http://schemas.microsoft.com/office/drawing/2014/main" id="{5D7D4F62-498D-6017-B627-04B745E92D99}"/>
              </a:ext>
            </a:extLst>
          </p:cNvPr>
          <p:cNvSpPr/>
          <p:nvPr/>
        </p:nvSpPr>
        <p:spPr>
          <a:xfrm>
            <a:off x="4693026" y="1598576"/>
            <a:ext cx="3362960" cy="743268"/>
          </a:xfrm>
          <a:prstGeom prst="curvedDownArrow">
            <a:avLst>
              <a:gd name="adj1" fmla="val 25000"/>
              <a:gd name="adj2" fmla="val 50000"/>
              <a:gd name="adj3" fmla="val 414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D90CEF-91FD-8591-51BF-02FA10962ECA}"/>
              </a:ext>
            </a:extLst>
          </p:cNvPr>
          <p:cNvSpPr/>
          <p:nvPr/>
        </p:nvSpPr>
        <p:spPr>
          <a:xfrm>
            <a:off x="5493872" y="1818611"/>
            <a:ext cx="1759473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當右邊按鈕在正確時間按下</a:t>
            </a:r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A03F79ED-869E-774C-E2E0-9DC3D1F0A15E}"/>
              </a:ext>
            </a:extLst>
          </p:cNvPr>
          <p:cNvSpPr/>
          <p:nvPr/>
        </p:nvSpPr>
        <p:spPr>
          <a:xfrm>
            <a:off x="2630786" y="3190277"/>
            <a:ext cx="920019" cy="237617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7A878C-77DB-4C39-C68A-895A57BBD285}"/>
              </a:ext>
            </a:extLst>
          </p:cNvPr>
          <p:cNvSpPr/>
          <p:nvPr/>
        </p:nvSpPr>
        <p:spPr>
          <a:xfrm>
            <a:off x="700671" y="4222101"/>
            <a:ext cx="1759473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當右邊按鈕太早、太晚按</a:t>
            </a:r>
          </a:p>
        </p:txBody>
      </p:sp>
      <p:sp>
        <p:nvSpPr>
          <p:cNvPr id="40" name="箭號: 弧形下彎 39">
            <a:extLst>
              <a:ext uri="{FF2B5EF4-FFF2-40B4-BE49-F238E27FC236}">
                <a16:creationId xmlns:a16="http://schemas.microsoft.com/office/drawing/2014/main" id="{77258DAF-DB1E-576A-731B-5BCA4FE9A08B}"/>
              </a:ext>
            </a:extLst>
          </p:cNvPr>
          <p:cNvSpPr/>
          <p:nvPr/>
        </p:nvSpPr>
        <p:spPr>
          <a:xfrm rot="10983854">
            <a:off x="4578684" y="3854188"/>
            <a:ext cx="3362960" cy="743268"/>
          </a:xfrm>
          <a:prstGeom prst="curvedDownArrow">
            <a:avLst>
              <a:gd name="adj1" fmla="val 25000"/>
              <a:gd name="adj2" fmla="val 50000"/>
              <a:gd name="adj3" fmla="val 414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8BB3C45-76A4-F2FF-B207-F2C266ABE678}"/>
              </a:ext>
            </a:extLst>
          </p:cNvPr>
          <p:cNvSpPr/>
          <p:nvPr/>
        </p:nvSpPr>
        <p:spPr>
          <a:xfrm>
            <a:off x="5437993" y="3617419"/>
            <a:ext cx="1759473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當右邊按鈕在正確時間按下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172626E-3025-0E7A-6CF2-8EFA89EDA91C}"/>
              </a:ext>
            </a:extLst>
          </p:cNvPr>
          <p:cNvSpPr/>
          <p:nvPr/>
        </p:nvSpPr>
        <p:spPr>
          <a:xfrm>
            <a:off x="9792931" y="4360687"/>
            <a:ext cx="1759473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當左邊按鈕太早、太晚按</a:t>
            </a:r>
          </a:p>
        </p:txBody>
      </p:sp>
      <p:sp>
        <p:nvSpPr>
          <p:cNvPr id="44" name="箭號: 弧形左彎 43">
            <a:extLst>
              <a:ext uri="{FF2B5EF4-FFF2-40B4-BE49-F238E27FC236}">
                <a16:creationId xmlns:a16="http://schemas.microsoft.com/office/drawing/2014/main" id="{AC406A96-4FE5-9A51-9E29-FE865F841822}"/>
              </a:ext>
            </a:extLst>
          </p:cNvPr>
          <p:cNvSpPr/>
          <p:nvPr/>
        </p:nvSpPr>
        <p:spPr>
          <a:xfrm>
            <a:off x="8748229" y="3254895"/>
            <a:ext cx="958338" cy="244080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3C7D64C-967E-4F63-5BFC-8FC4BEE5D2E1}"/>
              </a:ext>
            </a:extLst>
          </p:cNvPr>
          <p:cNvCxnSpPr>
            <a:cxnSpLocks/>
          </p:cNvCxnSpPr>
          <p:nvPr/>
        </p:nvCxnSpPr>
        <p:spPr>
          <a:xfrm flipV="1">
            <a:off x="8310282" y="6056229"/>
            <a:ext cx="3491242" cy="3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7327DD1-4874-8ACF-AD13-ECF3988A9FEE}"/>
              </a:ext>
            </a:extLst>
          </p:cNvPr>
          <p:cNvCxnSpPr>
            <a:cxnSpLocks/>
          </p:cNvCxnSpPr>
          <p:nvPr/>
        </p:nvCxnSpPr>
        <p:spPr>
          <a:xfrm>
            <a:off x="498031" y="6056229"/>
            <a:ext cx="3863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8E7ECE6E-7434-7262-D20A-C3460EBC719A}"/>
              </a:ext>
            </a:extLst>
          </p:cNvPr>
          <p:cNvCxnSpPr>
            <a:cxnSpLocks/>
          </p:cNvCxnSpPr>
          <p:nvPr/>
        </p:nvCxnSpPr>
        <p:spPr>
          <a:xfrm flipV="1">
            <a:off x="501019" y="3075557"/>
            <a:ext cx="0" cy="2980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7FF074F-47DD-A17F-F010-936FB1B3F1FD}"/>
              </a:ext>
            </a:extLst>
          </p:cNvPr>
          <p:cNvCxnSpPr>
            <a:cxnSpLocks/>
          </p:cNvCxnSpPr>
          <p:nvPr/>
        </p:nvCxnSpPr>
        <p:spPr>
          <a:xfrm flipV="1">
            <a:off x="11801524" y="3190277"/>
            <a:ext cx="0" cy="285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BC04B4CF-B99A-750A-4073-C3DFC4E15EF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498031" y="3073281"/>
            <a:ext cx="3034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65935997-A32E-F598-9CFD-F7DD8C54555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804514" y="3172118"/>
            <a:ext cx="299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2CCD751-92F6-1D56-671A-9D27B113338C}"/>
              </a:ext>
            </a:extLst>
          </p:cNvPr>
          <p:cNvSpPr/>
          <p:nvPr/>
        </p:nvSpPr>
        <p:spPr>
          <a:xfrm>
            <a:off x="662405" y="2241633"/>
            <a:ext cx="1797739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選擇從左邊發球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384F10C-1F57-00B1-6AC1-9CB122D09C6F}"/>
              </a:ext>
            </a:extLst>
          </p:cNvPr>
          <p:cNvSpPr/>
          <p:nvPr/>
        </p:nvSpPr>
        <p:spPr>
          <a:xfrm>
            <a:off x="9731856" y="2241633"/>
            <a:ext cx="1797739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選擇從右邊發球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924830A-AC5B-ACF4-4A88-548CCCFEA085}"/>
              </a:ext>
            </a:extLst>
          </p:cNvPr>
          <p:cNvSpPr/>
          <p:nvPr/>
        </p:nvSpPr>
        <p:spPr>
          <a:xfrm>
            <a:off x="7303273" y="4746917"/>
            <a:ext cx="1443916" cy="14439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5382EB-2A7D-60A0-8301-F448AD22E335}"/>
              </a:ext>
            </a:extLst>
          </p:cNvPr>
          <p:cNvSpPr txBox="1"/>
          <p:nvPr/>
        </p:nvSpPr>
        <p:spPr>
          <a:xfrm>
            <a:off x="3688209" y="5286896"/>
            <a:ext cx="134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Right_point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E1E3B9-7255-B928-CF2D-6919DD5F08C1}"/>
              </a:ext>
            </a:extLst>
          </p:cNvPr>
          <p:cNvSpPr txBox="1"/>
          <p:nvPr/>
        </p:nvSpPr>
        <p:spPr>
          <a:xfrm>
            <a:off x="7457178" y="5328957"/>
            <a:ext cx="134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Left_point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2140AE-F2DF-635B-E44A-69EC2498684E}"/>
              </a:ext>
            </a:extLst>
          </p:cNvPr>
          <p:cNvSpPr/>
          <p:nvPr/>
        </p:nvSpPr>
        <p:spPr>
          <a:xfrm>
            <a:off x="5437993" y="5284594"/>
            <a:ext cx="1759473" cy="743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得分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48E5F10-1CF0-671A-E444-50E042AC0679}"/>
              </a:ext>
            </a:extLst>
          </p:cNvPr>
          <p:cNvCxnSpPr>
            <a:stCxn id="18" idx="3"/>
          </p:cNvCxnSpPr>
          <p:nvPr/>
        </p:nvCxnSpPr>
        <p:spPr>
          <a:xfrm flipV="1">
            <a:off x="5035545" y="5468875"/>
            <a:ext cx="402448" cy="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AF8916B-B947-EDC5-7B26-9CF4113081E0}"/>
              </a:ext>
            </a:extLst>
          </p:cNvPr>
          <p:cNvCxnSpPr>
            <a:stCxn id="4" idx="2"/>
          </p:cNvCxnSpPr>
          <p:nvPr/>
        </p:nvCxnSpPr>
        <p:spPr>
          <a:xfrm flipH="1">
            <a:off x="7197466" y="5468875"/>
            <a:ext cx="105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79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zh-TW" altLang="en-US" sz="3200" dirty="0"/>
              <a:t>乒乓球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(2024/05/01~)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：乒乓球主程式：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040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zh-TW" altLang="en-US" sz="3200" dirty="0"/>
              <a:t>乒乓球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(2024/05/01~)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：乒乓球測試波型：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135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zh-TW" altLang="en-US" sz="3200" dirty="0"/>
              <a:t>乒乓球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(2024/05/01~)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：乒乓球實體燒錄：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386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C115D-05D7-71EE-31EA-C2BC62D3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629128" cy="1806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E1D950-1693-2333-6DA9-D151BB99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3404673"/>
            <a:ext cx="3528366" cy="7315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44B3CE-A5DD-0715-0907-624F55AA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4143877"/>
            <a:ext cx="3627434" cy="1798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FE21522-2269-FA5F-6F35-B6DB9E020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5" y="1229244"/>
            <a:ext cx="1493649" cy="510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63529E-B85F-AAC0-D6CB-089284759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235" y="1739828"/>
            <a:ext cx="2400508" cy="45190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87DAB2E-FD5A-126D-6119-4B278DEA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376" y="1484536"/>
            <a:ext cx="2392887" cy="288823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B36308B-4B6E-49F5-AF71-82F573B0A335}"/>
              </a:ext>
            </a:extLst>
          </p:cNvPr>
          <p:cNvCxnSpPr>
            <a:cxnSpLocks/>
          </p:cNvCxnSpPr>
          <p:nvPr/>
        </p:nvCxnSpPr>
        <p:spPr>
          <a:xfrm>
            <a:off x="6704554" y="4267663"/>
            <a:ext cx="839097" cy="49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5AEC51-3977-E005-4DA6-2BFCB5E51BBF}"/>
              </a:ext>
            </a:extLst>
          </p:cNvPr>
          <p:cNvSpPr txBox="1"/>
          <p:nvPr/>
        </p:nvSpPr>
        <p:spPr>
          <a:xfrm>
            <a:off x="7543651" y="4766116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</a:t>
            </a:r>
            <a:r>
              <a:rPr lang="zh-TW" altLang="en-US" sz="1200" dirty="0"/>
              <a:t>的時間</a:t>
            </a:r>
            <a:endParaRPr lang="en-US" altLang="zh-TW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523802-227C-8E33-6023-4A4B20AC539E}"/>
              </a:ext>
            </a:extLst>
          </p:cNvPr>
          <p:cNvSpPr/>
          <p:nvPr/>
        </p:nvSpPr>
        <p:spPr>
          <a:xfrm>
            <a:off x="5122968" y="2962387"/>
            <a:ext cx="1841711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558C08-0147-26AB-59D5-9C86828172BB}"/>
              </a:ext>
            </a:extLst>
          </p:cNvPr>
          <p:cNvSpPr/>
          <p:nvPr/>
        </p:nvSpPr>
        <p:spPr>
          <a:xfrm>
            <a:off x="5122968" y="4671060"/>
            <a:ext cx="1963775" cy="157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802E343-C10A-097B-168B-07E392889726}"/>
              </a:ext>
            </a:extLst>
          </p:cNvPr>
          <p:cNvCxnSpPr>
            <a:cxnSpLocks/>
          </p:cNvCxnSpPr>
          <p:nvPr/>
        </p:nvCxnSpPr>
        <p:spPr>
          <a:xfrm>
            <a:off x="6964679" y="5272423"/>
            <a:ext cx="685697" cy="45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8CA594A-E905-5555-384D-FB1A06FE60A4}"/>
              </a:ext>
            </a:extLst>
          </p:cNvPr>
          <p:cNvSpPr txBox="1"/>
          <p:nvPr/>
        </p:nvSpPr>
        <p:spPr>
          <a:xfrm>
            <a:off x="7650376" y="5727457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調整輸入使輸出為的時間</a:t>
            </a:r>
            <a:endParaRPr lang="en-US" altLang="zh-TW" sz="12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5338000-BD54-8896-1744-4AF84FC27EDE}"/>
              </a:ext>
            </a:extLst>
          </p:cNvPr>
          <p:cNvCxnSpPr>
            <a:cxnSpLocks/>
          </p:cNvCxnSpPr>
          <p:nvPr/>
        </p:nvCxnSpPr>
        <p:spPr>
          <a:xfrm>
            <a:off x="9455374" y="3769210"/>
            <a:ext cx="382188" cy="44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EE155F-1D47-096F-ADE9-3C3F619E3AD8}"/>
              </a:ext>
            </a:extLst>
          </p:cNvPr>
          <p:cNvSpPr txBox="1"/>
          <p:nvPr/>
        </p:nvSpPr>
        <p:spPr>
          <a:xfrm>
            <a:off x="9733376" y="4165692"/>
            <a:ext cx="3782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  <a:endParaRPr lang="en-US" altLang="zh-TW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12CD41D-A76F-3AFE-CCD7-1A58D399CD7E}"/>
              </a:ext>
            </a:extLst>
          </p:cNvPr>
          <p:cNvSpPr/>
          <p:nvPr/>
        </p:nvSpPr>
        <p:spPr>
          <a:xfrm>
            <a:off x="7873788" y="2463934"/>
            <a:ext cx="2392887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86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C6462-F1F0-FDCD-CE6D-329B1F9E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810592" cy="2596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52CE22-B8A7-4CEA-0D98-207F2AB9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4194801"/>
            <a:ext cx="2602180" cy="15362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8CD388-910A-0FBB-E58F-B944B45B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66" y="1413910"/>
            <a:ext cx="6233700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F825B6-6B16-2722-6769-40289E8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503"/>
            <a:ext cx="1016596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(2022/10/14)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776588" y="525070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每週上傳紀錄截圖範例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078AAE-D4C1-49C2-922C-66283951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25" y="1235933"/>
            <a:ext cx="7762875" cy="294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93356-F9FA-42BD-B35E-7F4A84652A29}"/>
              </a:ext>
            </a:extLst>
          </p:cNvPr>
          <p:cNvSpPr/>
          <p:nvPr/>
        </p:nvSpPr>
        <p:spPr>
          <a:xfrm>
            <a:off x="4462943" y="328848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上傳第一版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修改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README.md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N05: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新增交接測試樣本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影片與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ppt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15B836-553E-4AC6-B683-3173E65F3C16}"/>
              </a:ext>
            </a:extLst>
          </p:cNvPr>
          <p:cNvSpPr/>
          <p:nvPr/>
        </p:nvSpPr>
        <p:spPr>
          <a:xfrm>
            <a:off x="4462943" y="227481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實體燒錄：</a:t>
            </a:r>
            <a:endParaRPr lang="en-US" altLang="zh-TW" dirty="0"/>
          </a:p>
        </p:txBody>
      </p:sp>
      <p:pic>
        <p:nvPicPr>
          <p:cNvPr id="2" name="PWM燒錄">
            <a:hlinkClick r:id="" action="ppaction://media"/>
            <a:extLst>
              <a:ext uri="{FF2B5EF4-FFF2-40B4-BE49-F238E27FC236}">
                <a16:creationId xmlns:a16="http://schemas.microsoft.com/office/drawing/2014/main" id="{4BEA5F68-3026-50E1-FD17-AF1E36B83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5976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dirty="0"/>
              <a:t>自訂上下限、上下數燒錄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</a:t>
            </a:r>
            <a:r>
              <a:rPr lang="en-US" altLang="zh-TW" dirty="0" err="1"/>
              <a:t>xdc</a:t>
            </a:r>
            <a:r>
              <a:rPr lang="zh-TW" altLang="en-US" dirty="0"/>
              <a:t>檔：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41B199-52C4-1CB2-67A4-F3E00E88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2695"/>
            <a:ext cx="454953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：上下限、上下數燒錄影片：</a:t>
            </a:r>
            <a:endParaRPr lang="en-US" altLang="zh-TW" dirty="0"/>
          </a:p>
        </p:txBody>
      </p:sp>
      <p:pic>
        <p:nvPicPr>
          <p:cNvPr id="2" name="95fc554c-96cf-478f-a4d4-906606746b8b">
            <a:hlinkClick r:id="" action="ppaction://media"/>
            <a:extLst>
              <a:ext uri="{FF2B5EF4-FFF2-40B4-BE49-F238E27FC236}">
                <a16:creationId xmlns:a16="http://schemas.microsoft.com/office/drawing/2014/main" id="{45701150-1D22-9422-A458-DF81D1EA1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5318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1F74AA-C23C-2666-BFCF-4ACCA365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920"/>
            <a:ext cx="3162574" cy="4389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88CFF9-8F56-58B2-6FAD-165CA94A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61" y="1742092"/>
            <a:ext cx="3200677" cy="45571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4779113" y="2626854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7224156" y="3588541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7920456" y="3450041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上數</a:t>
            </a:r>
            <a:r>
              <a:rPr lang="en-US" altLang="zh-TW" sz="1200" dirty="0"/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10EF36-7A1D-48E2-11C5-90A52574C800}"/>
              </a:ext>
            </a:extLst>
          </p:cNvPr>
          <p:cNvSpPr/>
          <p:nvPr/>
        </p:nvSpPr>
        <p:spPr>
          <a:xfrm>
            <a:off x="4785990" y="4379892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373C999-4743-3C28-3E8B-8FDFD824A55E}"/>
              </a:ext>
            </a:extLst>
          </p:cNvPr>
          <p:cNvCxnSpPr>
            <a:cxnSpLocks/>
          </p:cNvCxnSpPr>
          <p:nvPr/>
        </p:nvCxnSpPr>
        <p:spPr>
          <a:xfrm>
            <a:off x="7231033" y="534157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09C091-6634-0F80-201A-960EDF34DADE}"/>
              </a:ext>
            </a:extLst>
          </p:cNvPr>
          <p:cNvSpPr txBox="1"/>
          <p:nvPr/>
        </p:nvSpPr>
        <p:spPr>
          <a:xfrm>
            <a:off x="7927333" y="520307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下數</a:t>
            </a:r>
            <a:r>
              <a:rPr lang="en-US" altLang="zh-TW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59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：上下限、上下數副程式：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66B974-91D2-29B3-8284-0E7C4EF5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161"/>
            <a:ext cx="3322608" cy="455715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54695B-01AA-18DF-9D5A-AED9DA03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639550"/>
            <a:ext cx="2568163" cy="27053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F719C54-EEFD-EA36-6FE5-651AA178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73" y="1418392"/>
            <a:ext cx="1889924" cy="420660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9236750" y="2645962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9902064" y="2484143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0~15</a:t>
            </a:r>
            <a:r>
              <a:rPr lang="zh-TW" altLang="en-US" sz="1200" dirty="0"/>
              <a:t>上數</a:t>
            </a:r>
            <a:endParaRPr lang="en-US" altLang="zh-TW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7885242" y="1918447"/>
            <a:ext cx="1836580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70869CE-644A-0F0C-9CE3-2C83F765C834}"/>
              </a:ext>
            </a:extLst>
          </p:cNvPr>
          <p:cNvCxnSpPr>
            <a:cxnSpLocks/>
          </p:cNvCxnSpPr>
          <p:nvPr/>
        </p:nvCxnSpPr>
        <p:spPr>
          <a:xfrm>
            <a:off x="9249796" y="366591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C0912B-89A5-0975-9ABD-42121215BE1A}"/>
              </a:ext>
            </a:extLst>
          </p:cNvPr>
          <p:cNvSpPr txBox="1"/>
          <p:nvPr/>
        </p:nvSpPr>
        <p:spPr>
          <a:xfrm>
            <a:off x="9915110" y="350410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改變上下限為</a:t>
            </a:r>
            <a:r>
              <a:rPr lang="en-US" altLang="zh-TW" sz="1200" dirty="0"/>
              <a:t>5~9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3AEF67-E56E-C47A-4848-1B038E1B9E63}"/>
              </a:ext>
            </a:extLst>
          </p:cNvPr>
          <p:cNvSpPr/>
          <p:nvPr/>
        </p:nvSpPr>
        <p:spPr>
          <a:xfrm>
            <a:off x="7898288" y="3159415"/>
            <a:ext cx="1836580" cy="784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E4E25D-89C0-DC5A-D9B5-AED812C1895B}"/>
              </a:ext>
            </a:extLst>
          </p:cNvPr>
          <p:cNvCxnSpPr>
            <a:cxnSpLocks/>
          </p:cNvCxnSpPr>
          <p:nvPr/>
        </p:nvCxnSpPr>
        <p:spPr>
          <a:xfrm>
            <a:off x="9323622" y="4642425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A4ED15-1D69-480A-CF64-3B42E20EF69D}"/>
              </a:ext>
            </a:extLst>
          </p:cNvPr>
          <p:cNvSpPr txBox="1"/>
          <p:nvPr/>
        </p:nvSpPr>
        <p:spPr>
          <a:xfrm>
            <a:off x="9988936" y="4480606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上下限改回</a:t>
            </a:r>
            <a:r>
              <a:rPr lang="en-US" altLang="zh-TW" sz="1200" dirty="0"/>
              <a:t>0~15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310EDD-D986-F1B5-A428-50193ADA35D5}"/>
              </a:ext>
            </a:extLst>
          </p:cNvPr>
          <p:cNvSpPr/>
          <p:nvPr/>
        </p:nvSpPr>
        <p:spPr>
          <a:xfrm>
            <a:off x="7972114" y="4135920"/>
            <a:ext cx="1836580" cy="89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657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4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b="1" dirty="0"/>
              <a:t>成功將上下限、上下數燒錄到板子上</a:t>
            </a:r>
            <a:br>
              <a:rPr lang="en-US" altLang="zh-TW" sz="3200" b="1" dirty="0"/>
            </a:br>
            <a:r>
              <a:rPr lang="en-US" altLang="zh-TW" sz="3200" b="1" dirty="0"/>
              <a:t>(</a:t>
            </a:r>
            <a:r>
              <a:rPr lang="en-US" altLang="zh-TW" sz="3200" dirty="0"/>
              <a:t>2024/01/17)</a:t>
            </a:r>
            <a:br>
              <a:rPr lang="en-US" altLang="zh-TW" sz="3200" b="1" dirty="0"/>
            </a:b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D031B9-FF6C-B6FE-24B0-1F7AFAC3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9429585" cy="17496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25B489-265E-807A-7C4E-69AE0DF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9795"/>
            <a:ext cx="10118053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E3B64-9730-1612-77D7-425969CE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693"/>
            <a:ext cx="3223539" cy="36274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D060B-FAC8-5F15-B5B7-457CFBE3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66" y="2368317"/>
            <a:ext cx="2903472" cy="28806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E79E79-D2B0-7D52-9132-7B670012369C}"/>
              </a:ext>
            </a:extLst>
          </p:cNvPr>
          <p:cNvSpPr/>
          <p:nvPr/>
        </p:nvSpPr>
        <p:spPr>
          <a:xfrm>
            <a:off x="1121351" y="2226899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2BEBBB-E42F-C323-8CE3-F4B9C790F62B}"/>
              </a:ext>
            </a:extLst>
          </p:cNvPr>
          <p:cNvCxnSpPr>
            <a:cxnSpLocks/>
          </p:cNvCxnSpPr>
          <p:nvPr/>
        </p:nvCxnSpPr>
        <p:spPr>
          <a:xfrm flipV="1">
            <a:off x="3155576" y="2008094"/>
            <a:ext cx="242048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0281C8-491B-C9D8-6BF4-0780D948038D}"/>
              </a:ext>
            </a:extLst>
          </p:cNvPr>
          <p:cNvSpPr txBox="1"/>
          <p:nvPr/>
        </p:nvSpPr>
        <p:spPr>
          <a:xfrm>
            <a:off x="2441005" y="178324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聲明打開並使用</a:t>
            </a:r>
            <a:r>
              <a:rPr lang="en-US" altLang="zh-TW" sz="1200" dirty="0"/>
              <a:t>IEEE</a:t>
            </a:r>
            <a:r>
              <a:rPr lang="zh-TW" altLang="en-US" sz="1200" dirty="0"/>
              <a:t>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6A573-8A21-03BD-26EC-0EB4A6D6681C}"/>
              </a:ext>
            </a:extLst>
          </p:cNvPr>
          <p:cNvSpPr/>
          <p:nvPr/>
        </p:nvSpPr>
        <p:spPr>
          <a:xfrm>
            <a:off x="1121351" y="3156475"/>
            <a:ext cx="2625896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22C2E6D-25A3-3501-5429-C635FCB703A9}"/>
              </a:ext>
            </a:extLst>
          </p:cNvPr>
          <p:cNvCxnSpPr>
            <a:cxnSpLocks/>
          </p:cNvCxnSpPr>
          <p:nvPr/>
        </p:nvCxnSpPr>
        <p:spPr>
          <a:xfrm flipV="1">
            <a:off x="3520868" y="3086681"/>
            <a:ext cx="271189" cy="24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BD626E-A790-5208-6B1D-E7718BFA88B9}"/>
              </a:ext>
            </a:extLst>
          </p:cNvPr>
          <p:cNvSpPr txBox="1"/>
          <p:nvPr/>
        </p:nvSpPr>
        <p:spPr>
          <a:xfrm>
            <a:off x="3520868" y="2829528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宣告輸入輸出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F8D83B-2E14-2C55-A04F-C570238BF2EC}"/>
              </a:ext>
            </a:extLst>
          </p:cNvPr>
          <p:cNvSpPr/>
          <p:nvPr/>
        </p:nvSpPr>
        <p:spPr>
          <a:xfrm>
            <a:off x="1166161" y="4625143"/>
            <a:ext cx="2895578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BE5A616-51E2-A5DC-886A-0B837387C560}"/>
              </a:ext>
            </a:extLst>
          </p:cNvPr>
          <p:cNvCxnSpPr>
            <a:cxnSpLocks/>
          </p:cNvCxnSpPr>
          <p:nvPr/>
        </p:nvCxnSpPr>
        <p:spPr>
          <a:xfrm>
            <a:off x="3892741" y="5888208"/>
            <a:ext cx="168998" cy="2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A2099A-FEED-5C1E-0D1C-97E75BD4FC3D}"/>
              </a:ext>
            </a:extLst>
          </p:cNvPr>
          <p:cNvSpPr txBox="1"/>
          <p:nvPr/>
        </p:nvSpPr>
        <p:spPr>
          <a:xfrm>
            <a:off x="4061739" y="599100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宣告運算訊號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5A5D9B-91E1-94B6-2F59-4C30D8386534}"/>
              </a:ext>
            </a:extLst>
          </p:cNvPr>
          <p:cNvSpPr/>
          <p:nvPr/>
        </p:nvSpPr>
        <p:spPr>
          <a:xfrm>
            <a:off x="5019751" y="2296693"/>
            <a:ext cx="2749292" cy="295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BA1747-6A02-B326-EC6D-59444877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9" y="2296693"/>
            <a:ext cx="2933954" cy="3635055"/>
          </a:xfrm>
          <a:prstGeom prst="rect">
            <a:avLst/>
          </a:prstGeom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A1853E-77A2-DD3E-6F26-50759324F252}"/>
              </a:ext>
            </a:extLst>
          </p:cNvPr>
          <p:cNvCxnSpPr>
            <a:cxnSpLocks/>
          </p:cNvCxnSpPr>
          <p:nvPr/>
        </p:nvCxnSpPr>
        <p:spPr>
          <a:xfrm>
            <a:off x="6309898" y="5171100"/>
            <a:ext cx="0" cy="3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D2E611-F554-1385-54A5-EC92AC939829}"/>
              </a:ext>
            </a:extLst>
          </p:cNvPr>
          <p:cNvSpPr txBox="1"/>
          <p:nvPr/>
        </p:nvSpPr>
        <p:spPr>
          <a:xfrm>
            <a:off x="5922862" y="544380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上數運算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140A2C2-B1E4-0489-98C4-737C7C27FF47}"/>
              </a:ext>
            </a:extLst>
          </p:cNvPr>
          <p:cNvSpPr txBox="1"/>
          <p:nvPr/>
        </p:nvSpPr>
        <p:spPr>
          <a:xfrm>
            <a:off x="9074311" y="1875394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下數運算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796DA18-FC80-0BE0-9D92-3662E5A15C27}"/>
              </a:ext>
            </a:extLst>
          </p:cNvPr>
          <p:cNvCxnSpPr>
            <a:cxnSpLocks/>
          </p:cNvCxnSpPr>
          <p:nvPr/>
        </p:nvCxnSpPr>
        <p:spPr>
          <a:xfrm flipV="1">
            <a:off x="9484658" y="2102195"/>
            <a:ext cx="0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8558058" y="2254629"/>
            <a:ext cx="2749292" cy="207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58058" y="4417551"/>
            <a:ext cx="2749292" cy="1514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9816352" y="5789316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9606263" y="603143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</a:p>
        </p:txBody>
      </p:sp>
    </p:spTree>
    <p:extLst>
      <p:ext uri="{BB962C8B-B14F-4D97-AF65-F5344CB8AC3E}">
        <p14:creationId xmlns:p14="http://schemas.microsoft.com/office/powerpoint/2010/main" val="30066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5666410" y="468717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觸發</a:t>
            </a:r>
            <a:r>
              <a:rPr lang="en-US" altLang="zh-TW" sz="1200" dirty="0"/>
              <a:t>CLOCK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0DA7D7-5F16-466A-B22E-E7AAAE9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50" y="1742695"/>
            <a:ext cx="3246401" cy="2385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974C1A-D518-DEBF-A428-CEA1FF21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598576"/>
            <a:ext cx="3391194" cy="29187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5003231" y="3379889"/>
            <a:ext cx="2285075" cy="113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6096000" y="4417551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B5534F-7BB7-ADC6-47DC-48735B36A56B}"/>
              </a:ext>
            </a:extLst>
          </p:cNvPr>
          <p:cNvSpPr txBox="1"/>
          <p:nvPr/>
        </p:nvSpPr>
        <p:spPr>
          <a:xfrm>
            <a:off x="9288528" y="196515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將</a:t>
            </a:r>
            <a:r>
              <a:rPr lang="en-US" altLang="zh-TW" sz="1200" dirty="0"/>
              <a:t>reset</a:t>
            </a:r>
            <a:r>
              <a:rPr lang="zh-TW" altLang="en-US" sz="1200" dirty="0"/>
              <a:t>設為</a:t>
            </a:r>
            <a:r>
              <a:rPr lang="en-US" altLang="zh-TW" sz="1200" dirty="0"/>
              <a:t>1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B2B6948-67D2-CEDB-F55E-DBE08EF9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19" y="2352960"/>
            <a:ext cx="2309060" cy="293395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26360" y="234673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B1E125-C11D-9AA0-1932-7775ECB2BFC4}"/>
              </a:ext>
            </a:extLst>
          </p:cNvPr>
          <p:cNvCxnSpPr>
            <a:cxnSpLocks/>
          </p:cNvCxnSpPr>
          <p:nvPr/>
        </p:nvCxnSpPr>
        <p:spPr>
          <a:xfrm flipV="1">
            <a:off x="9828265" y="2232698"/>
            <a:ext cx="0" cy="3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5A78D27-E768-90A7-B39F-A0A404F47B91}"/>
              </a:ext>
            </a:extLst>
          </p:cNvPr>
          <p:cNvSpPr/>
          <p:nvPr/>
        </p:nvSpPr>
        <p:spPr>
          <a:xfrm>
            <a:off x="8526360" y="368221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90DB0F7-E00E-A691-7B43-2F6179062BAF}"/>
              </a:ext>
            </a:extLst>
          </p:cNvPr>
          <p:cNvCxnSpPr>
            <a:cxnSpLocks/>
          </p:cNvCxnSpPr>
          <p:nvPr/>
        </p:nvCxnSpPr>
        <p:spPr>
          <a:xfrm>
            <a:off x="10276500" y="4825671"/>
            <a:ext cx="0" cy="74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9BE393-F338-A417-250F-FC04E82A2772}"/>
              </a:ext>
            </a:extLst>
          </p:cNvPr>
          <p:cNvSpPr txBox="1"/>
          <p:nvPr/>
        </p:nvSpPr>
        <p:spPr>
          <a:xfrm>
            <a:off x="9828265" y="556989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連接主程式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測試輸出波型：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7418C5-4154-E1A3-4AE5-2C6637C2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10636010" cy="13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F4D458-7B00-4C6C-5CFF-D3CB6EB9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92" y="1561083"/>
            <a:ext cx="2662000" cy="835317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AA9C31CD-9D62-3A93-C75F-ACD858AB6C2C}"/>
              </a:ext>
            </a:extLst>
          </p:cNvPr>
          <p:cNvSpPr/>
          <p:nvPr/>
        </p:nvSpPr>
        <p:spPr>
          <a:xfrm>
            <a:off x="4071252" y="1813594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E6B81-73B7-73E8-6278-9628ECE0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92" y="2396400"/>
            <a:ext cx="2202371" cy="1257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00E341-0375-8706-B371-9AA651DA4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92" y="3653809"/>
            <a:ext cx="2011854" cy="183657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2E45AFD-3BDA-40A3-9BFE-13A4CE8BFBF0}"/>
              </a:ext>
            </a:extLst>
          </p:cNvPr>
          <p:cNvSpPr/>
          <p:nvPr/>
        </p:nvSpPr>
        <p:spPr>
          <a:xfrm>
            <a:off x="3741963" y="27337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64651C1-5112-B626-CE2A-D4A7B72083B7}"/>
              </a:ext>
            </a:extLst>
          </p:cNvPr>
          <p:cNvSpPr/>
          <p:nvPr/>
        </p:nvSpPr>
        <p:spPr>
          <a:xfrm>
            <a:off x="3741963" y="41053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9B55F4-3C5A-9FB3-6F78-31C8ED460F43}"/>
              </a:ext>
            </a:extLst>
          </p:cNvPr>
          <p:cNvSpPr txBox="1"/>
          <p:nvPr/>
        </p:nvSpPr>
        <p:spPr>
          <a:xfrm>
            <a:off x="6633884" y="1920331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宣告時脈和兩個計數暫存器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F8140B-4B0F-69C0-C09F-963D6F4B2420}"/>
              </a:ext>
            </a:extLst>
          </p:cNvPr>
          <p:cNvSpPr txBox="1"/>
          <p:nvPr/>
        </p:nvSpPr>
        <p:spPr>
          <a:xfrm>
            <a:off x="6436658" y="4212038"/>
            <a:ext cx="475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第一個計數從</a:t>
            </a:r>
            <a:r>
              <a:rPr lang="en-US" altLang="zh-TW" dirty="0"/>
              <a:t>9</a:t>
            </a:r>
            <a:r>
              <a:rPr lang="zh-TW" altLang="en-US" dirty="0"/>
              <a:t>跑到</a:t>
            </a:r>
            <a:r>
              <a:rPr lang="en-US" altLang="zh-TW" dirty="0"/>
              <a:t>0</a:t>
            </a:r>
            <a:r>
              <a:rPr lang="zh-TW" altLang="en-US" dirty="0"/>
              <a:t>的判斷條件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F384B1-B07D-8648-A1BB-CB012A147871}"/>
              </a:ext>
            </a:extLst>
          </p:cNvPr>
          <p:cNvSpPr txBox="1"/>
          <p:nvPr/>
        </p:nvSpPr>
        <p:spPr>
          <a:xfrm>
            <a:off x="6436658" y="2524704"/>
            <a:ext cx="47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定義時脈起始為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第一個計數為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第二個計數為</a:t>
            </a:r>
            <a:r>
              <a:rPr lang="en-US" altLang="zh-TW" dirty="0"/>
              <a:t>9	</a:t>
            </a:r>
          </a:p>
          <a:p>
            <a:r>
              <a:rPr lang="en-US" altLang="zh-TW" dirty="0"/>
              <a:t>clock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個單位一個週期的無限時脈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BB5E27-EAB0-D127-4E53-C48806517669}"/>
              </a:ext>
            </a:extLst>
          </p:cNvPr>
          <p:cNvSpPr/>
          <p:nvPr/>
        </p:nvSpPr>
        <p:spPr>
          <a:xfrm>
            <a:off x="1874386" y="1536617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DB86FA-BB15-0633-795B-88AFC6872BE1}"/>
              </a:ext>
            </a:extLst>
          </p:cNvPr>
          <p:cNvSpPr/>
          <p:nvPr/>
        </p:nvSpPr>
        <p:spPr>
          <a:xfrm>
            <a:off x="2118680" y="2770110"/>
            <a:ext cx="2122451" cy="74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04FA7-9757-313A-7943-FCBD2D7BA1BE}"/>
              </a:ext>
            </a:extLst>
          </p:cNvPr>
          <p:cNvSpPr/>
          <p:nvPr/>
        </p:nvSpPr>
        <p:spPr>
          <a:xfrm>
            <a:off x="2118681" y="3690218"/>
            <a:ext cx="1528024" cy="177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3CFB9-F776-4656-A7C4-E5F20D37B664}"/>
              </a:ext>
            </a:extLst>
          </p:cNvPr>
          <p:cNvSpPr/>
          <p:nvPr/>
        </p:nvSpPr>
        <p:spPr>
          <a:xfrm>
            <a:off x="838200" y="1397675"/>
            <a:ext cx="33227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專案資料夾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G01 - SourceCode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N01 - API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N02 - Architecture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N03 - DevelopmentLog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TestReport&amp;Data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N05 – Tutorial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N06 –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自行新增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…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N07 - ….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B5FB-237A-47BA-BD5B-AC33439AEF5F}"/>
              </a:ext>
            </a:extLst>
          </p:cNvPr>
          <p:cNvSpPr/>
          <p:nvPr/>
        </p:nvSpPr>
        <p:spPr>
          <a:xfrm>
            <a:off x="3959525" y="1276709"/>
            <a:ext cx="7394275" cy="446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318781" y="997565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初始化專案控管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9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3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8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A5D7FCB-F562-659C-3B41-C99E1C12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153" y="1350217"/>
            <a:ext cx="10109694" cy="1491594"/>
          </a:xfrm>
        </p:spPr>
      </p:pic>
    </p:spTree>
    <p:extLst>
      <p:ext uri="{BB962C8B-B14F-4D97-AF65-F5344CB8AC3E}">
        <p14:creationId xmlns:p14="http://schemas.microsoft.com/office/powerpoint/2010/main" val="417186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2C07F8-649C-0B7D-A523-0842EF6B3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6" y="1468367"/>
            <a:ext cx="6759526" cy="21109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E482320-DA80-578C-03C0-4A76F99CF559}"/>
              </a:ext>
            </a:extLst>
          </p:cNvPr>
          <p:cNvSpPr txBox="1"/>
          <p:nvPr/>
        </p:nvSpPr>
        <p:spPr>
          <a:xfrm>
            <a:off x="2124636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模爾機第一部分：下個狀態之組合邏輯電路</a:t>
            </a: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FF06D16-720F-235C-6919-02F05815363E}"/>
              </a:ext>
            </a:extLst>
          </p:cNvPr>
          <p:cNvSpPr/>
          <p:nvPr/>
        </p:nvSpPr>
        <p:spPr>
          <a:xfrm>
            <a:off x="351416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207D885D-C76B-C393-4441-5647BAB3DED2}"/>
              </a:ext>
            </a:extLst>
          </p:cNvPr>
          <p:cNvSpPr/>
          <p:nvPr/>
        </p:nvSpPr>
        <p:spPr>
          <a:xfrm>
            <a:off x="5257869" y="2815050"/>
            <a:ext cx="493059" cy="2110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8FFAE84-ECC0-389D-DBDC-4B696F8EB983}"/>
              </a:ext>
            </a:extLst>
          </p:cNvPr>
          <p:cNvSpPr txBox="1"/>
          <p:nvPr/>
        </p:nvSpPr>
        <p:spPr>
          <a:xfrm>
            <a:off x="6096000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模爾機第三部分：輸出組合邏輯電路</a:t>
            </a:r>
            <a:endParaRPr lang="en-US" altLang="zh-TW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E60C6EC3-3999-9FDB-B3BA-71FF658E18B8}"/>
              </a:ext>
            </a:extLst>
          </p:cNvPr>
          <p:cNvSpPr/>
          <p:nvPr/>
        </p:nvSpPr>
        <p:spPr>
          <a:xfrm>
            <a:off x="707101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33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2CEABA-322E-05C3-3273-05A9B970BF4B}"/>
              </a:ext>
            </a:extLst>
          </p:cNvPr>
          <p:cNvSpPr txBox="1"/>
          <p:nvPr/>
        </p:nvSpPr>
        <p:spPr>
          <a:xfrm>
            <a:off x="6212541" y="1705072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宣告輸入輸出和暫存器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99C1E6-0025-D2B7-4E1B-BDAD1B73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9" y="2409709"/>
            <a:ext cx="2301467" cy="1453558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2A7A6A0-0C6F-72A4-2E26-1CBD65470700}"/>
              </a:ext>
            </a:extLst>
          </p:cNvPr>
          <p:cNvSpPr/>
          <p:nvPr/>
        </p:nvSpPr>
        <p:spPr>
          <a:xfrm>
            <a:off x="4238768" y="270919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738DFB-160C-C661-7357-957B7EC1147C}"/>
              </a:ext>
            </a:extLst>
          </p:cNvPr>
          <p:cNvSpPr txBox="1"/>
          <p:nvPr/>
        </p:nvSpPr>
        <p:spPr>
          <a:xfrm>
            <a:off x="9366586" y="2367666"/>
            <a:ext cx="3523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摩爾機第一部分：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00</a:t>
            </a:r>
            <a:r>
              <a:rPr lang="zh-TW" altLang="en-US" dirty="0"/>
              <a:t>為例</a:t>
            </a:r>
            <a:endParaRPr lang="en-US" altLang="zh-TW" dirty="0"/>
          </a:p>
          <a:p>
            <a:r>
              <a:rPr lang="zh-TW" altLang="en-US" dirty="0"/>
              <a:t>目前的計數小於</a:t>
            </a:r>
            <a:r>
              <a:rPr lang="en-US" altLang="zh-TW" dirty="0"/>
              <a:t>8</a:t>
            </a:r>
            <a:r>
              <a:rPr lang="zh-TW" altLang="en-US" dirty="0"/>
              <a:t>時</a:t>
            </a:r>
            <a:r>
              <a:rPr lang="en-US" altLang="zh-TW" dirty="0"/>
              <a:t>+1</a:t>
            </a:r>
          </a:p>
          <a:p>
            <a:r>
              <a:rPr lang="zh-TW" altLang="en-US" dirty="0"/>
              <a:t>等於</a:t>
            </a:r>
            <a:r>
              <a:rPr lang="en-US" altLang="zh-TW" dirty="0"/>
              <a:t>8</a:t>
            </a:r>
            <a:r>
              <a:rPr lang="zh-TW" altLang="en-US" dirty="0"/>
              <a:t>時重製為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當目前計數到</a:t>
            </a:r>
            <a:r>
              <a:rPr lang="en-US" altLang="zh-TW" dirty="0"/>
              <a:t>8</a:t>
            </a:r>
            <a:r>
              <a:rPr lang="zh-TW" altLang="en-US" dirty="0"/>
              <a:t>時轉態為</a:t>
            </a:r>
            <a:r>
              <a:rPr lang="en-US" altLang="zh-TW" dirty="0"/>
              <a:t>01</a:t>
            </a:r>
          </a:p>
          <a:p>
            <a:r>
              <a:rPr lang="zh-TW" altLang="en-US" dirty="0"/>
              <a:t>以此類推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9D9F9B9-6320-657F-6C4D-D31B603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9" y="1183341"/>
            <a:ext cx="3360711" cy="497629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3BDEAB5-FE0D-E731-8DF3-4B488B8BB920}"/>
              </a:ext>
            </a:extLst>
          </p:cNvPr>
          <p:cNvSpPr/>
          <p:nvPr/>
        </p:nvSpPr>
        <p:spPr>
          <a:xfrm>
            <a:off x="873319" y="1352270"/>
            <a:ext cx="2214282" cy="96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92E461-3E40-AC3D-1E1C-A62802E5D17D}"/>
              </a:ext>
            </a:extLst>
          </p:cNvPr>
          <p:cNvSpPr/>
          <p:nvPr/>
        </p:nvSpPr>
        <p:spPr>
          <a:xfrm>
            <a:off x="878057" y="2418674"/>
            <a:ext cx="3319893" cy="1086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D98365D-77BE-2CB1-E7E4-A052FDDD53E9}"/>
              </a:ext>
            </a:extLst>
          </p:cNvPr>
          <p:cNvSpPr/>
          <p:nvPr/>
        </p:nvSpPr>
        <p:spPr>
          <a:xfrm>
            <a:off x="3506474" y="1584938"/>
            <a:ext cx="268044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61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336C021C-0A32-3C5D-7C8B-69458F633349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C55CA1-11D7-F980-D7A5-E987EC449F6D}"/>
              </a:ext>
            </a:extLst>
          </p:cNvPr>
          <p:cNvSpPr txBox="1"/>
          <p:nvPr/>
        </p:nvSpPr>
        <p:spPr>
          <a:xfrm>
            <a:off x="6418031" y="1900244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摩爾機第二部分：</a:t>
            </a:r>
            <a:endParaRPr lang="en-US" altLang="zh-TW" dirty="0"/>
          </a:p>
          <a:p>
            <a:r>
              <a:rPr lang="zh-TW" altLang="en-US" dirty="0"/>
              <a:t>將目前的計數和狀態轉為下個計數和下個狀態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1B0A83-290F-63F7-A53B-AAF722D4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1" y="1516214"/>
            <a:ext cx="3177815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471183BF-BA7E-FE63-9619-5A5DD6648250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416946-ABE2-EF70-33F9-A945B91B3FAA}"/>
              </a:ext>
            </a:extLst>
          </p:cNvPr>
          <p:cNvSpPr txBox="1"/>
          <p:nvPr/>
        </p:nvSpPr>
        <p:spPr>
          <a:xfrm>
            <a:off x="6386033" y="2093565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摩爾機第三部分：</a:t>
            </a:r>
            <a:endParaRPr lang="en-US" altLang="zh-TW" dirty="0"/>
          </a:p>
          <a:p>
            <a:r>
              <a:rPr lang="zh-TW" altLang="en-US" dirty="0"/>
              <a:t>在每個狀態下會產生不同的輸出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F3C8D4-A8C4-09D9-048C-7EF6BC2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66" y="1500973"/>
            <a:ext cx="179085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2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：無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</a:t>
            </a:r>
            <a:endParaRPr lang="en-US" altLang="zh-TW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DCB3F1-14B0-4675-8D74-E8583B5D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：燒錄成功但沒反應。</a:t>
            </a:r>
            <a:r>
              <a:rPr lang="en-US" altLang="zh-TW" dirty="0"/>
              <a:t> [</a:t>
            </a:r>
            <a:r>
              <a:rPr lang="zh-TW" altLang="en-US" dirty="0"/>
              <a:t>圖</a:t>
            </a:r>
            <a:r>
              <a:rPr lang="en-US" altLang="zh-TW" dirty="0"/>
              <a:t>1]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：燒錄路徑選錯，有三個版本，要找最新更新的版本</a:t>
            </a:r>
            <a:br>
              <a:rPr lang="en-US" altLang="zh-TW" dirty="0"/>
            </a:br>
            <a:r>
              <a:rPr lang="zh-TW" altLang="en-US" sz="1200" dirty="0"/>
              <a:t>參考：若有補充可直接寫下面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3F2BDB-692C-DC69-9F58-AEF391EE2C3A}"/>
              </a:ext>
            </a:extLst>
          </p:cNvPr>
          <p:cNvSpPr/>
          <p:nvPr/>
        </p:nvSpPr>
        <p:spPr>
          <a:xfrm>
            <a:off x="5393157" y="495250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燒錄問題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E5545D-F57C-1AD6-7214-029C4EEA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32" y="2422009"/>
            <a:ext cx="4582333" cy="32341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107FBD-6D6A-04BC-DE3A-AAE64A57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5" b="22316"/>
          <a:stretch/>
        </p:blipFill>
        <p:spPr>
          <a:xfrm>
            <a:off x="5511591" y="1741697"/>
            <a:ext cx="5842209" cy="313120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A391308-CB25-A560-5854-280CD3328392}"/>
              </a:ext>
            </a:extLst>
          </p:cNvPr>
          <p:cNvCxnSpPr>
            <a:cxnSpLocks/>
          </p:cNvCxnSpPr>
          <p:nvPr/>
        </p:nvCxnSpPr>
        <p:spPr>
          <a:xfrm flipV="1">
            <a:off x="5288902" y="3101788"/>
            <a:ext cx="358863" cy="65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75BE92-137A-D06F-B195-F38C8F881923}"/>
              </a:ext>
            </a:extLst>
          </p:cNvPr>
          <p:cNvSpPr txBox="1"/>
          <p:nvPr/>
        </p:nvSpPr>
        <p:spPr>
          <a:xfrm>
            <a:off x="5956973" y="2922797"/>
            <a:ext cx="1174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(</a:t>
            </a:r>
            <a:r>
              <a:rPr lang="zh-TW" altLang="en-US" sz="1000" dirty="0"/>
              <a:t>最新版本</a:t>
            </a:r>
            <a:r>
              <a:rPr lang="en-US" altLang="zh-TW" sz="1000" dirty="0"/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2670B-0D27-1B90-0CF0-629D8FDEC8C6}"/>
              </a:ext>
            </a:extLst>
          </p:cNvPr>
          <p:cNvSpPr/>
          <p:nvPr/>
        </p:nvSpPr>
        <p:spPr>
          <a:xfrm>
            <a:off x="4838469" y="3603812"/>
            <a:ext cx="370025" cy="394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74C366-FB65-4056-8F9B-E58518816637}"/>
              </a:ext>
            </a:extLst>
          </p:cNvPr>
          <p:cNvSpPr/>
          <p:nvPr/>
        </p:nvSpPr>
        <p:spPr>
          <a:xfrm>
            <a:off x="2033318" y="1233576"/>
            <a:ext cx="8125364" cy="491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TW" altLang="en-US" b="1" dirty="0"/>
              <a:t>十二月：</a:t>
            </a:r>
            <a:endParaRPr lang="en-US" altLang="zh-TW" dirty="0"/>
          </a:p>
          <a:p>
            <a:r>
              <a:rPr lang="en-US" altLang="zh-TW" b="1" dirty="0"/>
              <a:t>2023/12/07~2023/12/13</a:t>
            </a:r>
            <a:r>
              <a:rPr lang="zh-TW" altLang="en-US" b="1" dirty="0"/>
              <a:t>：</a:t>
            </a:r>
            <a:r>
              <a:rPr lang="en-US" altLang="zh-TW" dirty="0" err="1"/>
              <a:t>Fsm</a:t>
            </a:r>
            <a:r>
              <a:rPr lang="zh-TW" altLang="en-US" dirty="0"/>
              <a:t>摩爾機主程式</a:t>
            </a:r>
            <a:endParaRPr lang="en-US" altLang="zh-TW" dirty="0"/>
          </a:p>
          <a:p>
            <a:endParaRPr lang="en-US" altLang="zh-TW" b="1" dirty="0"/>
          </a:p>
          <a:p>
            <a:r>
              <a:rPr lang="en-US" altLang="zh-TW" b="1" dirty="0"/>
              <a:t>2023/12/21~2023/12/27</a:t>
            </a:r>
            <a:r>
              <a:rPr lang="zh-TW" altLang="en-US" b="1" dirty="0"/>
              <a:t>：計數器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2024</a:t>
            </a:r>
            <a:r>
              <a:rPr lang="zh-TW" altLang="en-US" b="1" dirty="0"/>
              <a:t>一月：</a:t>
            </a:r>
            <a:endParaRPr lang="en-US" altLang="zh-TW" b="1" dirty="0"/>
          </a:p>
          <a:p>
            <a:r>
              <a:rPr lang="en-US" altLang="zh-TW" b="1" dirty="0"/>
              <a:t>2024/01/15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r>
              <a:rPr lang="en-US" altLang="zh-TW" b="1" dirty="0"/>
              <a:t>2024/01/16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實現計數器自訂上下限、上下數</a:t>
            </a:r>
            <a:endParaRPr lang="en-US" altLang="zh-TW" b="1" dirty="0"/>
          </a:p>
          <a:p>
            <a:r>
              <a:rPr lang="en-US" altLang="zh-TW" b="1" dirty="0"/>
              <a:t>2024/01/17</a:t>
            </a:r>
            <a:r>
              <a:rPr lang="zh-TW" altLang="en-US" b="1" dirty="0"/>
              <a:t>：成功將上下限、上下數燒錄到板子上</a:t>
            </a:r>
            <a:endParaRPr lang="en-US" altLang="zh-TW" b="1" dirty="0"/>
          </a:p>
          <a:p>
            <a:r>
              <a:rPr lang="en-US" altLang="zh-TW" b="1" dirty="0"/>
              <a:t>2024/01/18~19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</a:t>
            </a:r>
            <a:r>
              <a:rPr lang="en-US" altLang="zh-TW" b="1" dirty="0"/>
              <a:t>PWM</a:t>
            </a:r>
            <a:r>
              <a:rPr lang="zh-TW" altLang="en-US" b="1" dirty="0"/>
              <a:t>並燒錄到板子上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條列軟體需求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使用到之模組條列，可能包括開源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、自己寫的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等等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83942</TotalTime>
  <Words>1175</Words>
  <Application>Microsoft Office PowerPoint</Application>
  <PresentationFormat>寬螢幕</PresentationFormat>
  <Paragraphs>170</Paragraphs>
  <Slides>39</Slides>
  <Notes>12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Office 佈景主題</vt:lpstr>
      <vt:lpstr>專案進度報告 大二基本練習</vt:lpstr>
      <vt:lpstr>控管記錄 – NAS (2022/10/14)</vt:lpstr>
      <vt:lpstr>控管記錄 – NAS (yyyy/mm/dd)</vt:lpstr>
      <vt:lpstr>控管記錄 - Git (yyyy/mm/dd)</vt:lpstr>
      <vt:lpstr>進度統整</vt:lpstr>
      <vt:lpstr>需求列表 – 軟體需求 (yyyy/mm/dd更新)</vt:lpstr>
      <vt:lpstr>需求列表 – 硬體與環境需求 (yyyy/mm/dd更新)</vt:lpstr>
      <vt:lpstr>模組列表 (yyyy/mm/dd更新)</vt:lpstr>
      <vt:lpstr>系統分析 – 系統流程圖 (yyyy/mm/dd更新)</vt:lpstr>
      <vt:lpstr>系統分析 – 時序圖 (yyyy/mm/dd更新)</vt:lpstr>
      <vt:lpstr>系統分析 – 設定檔 (yyyy/mm/dd更新)</vt:lpstr>
      <vt:lpstr>專案架構圖 (yyyy/mm/dd更新)</vt:lpstr>
      <vt:lpstr>成果展示 – VHDL實現乒乓球 (2024/05/01~)</vt:lpstr>
      <vt:lpstr>成果展示 – VHDL實現乒乓球並燒錄到板子上 (2024/05/01~)</vt:lpstr>
      <vt:lpstr>成果展示 – VHDL實現乒乓球並燒錄到板子上 (2024/05/01~)</vt:lpstr>
      <vt:lpstr>成果展示 – VHDL實現乒乓球並燒錄到板子上 (2024/05/01~)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成果展示 – VHDL自訂上下限、上下數燒錄 (2024/1/16)</vt:lpstr>
      <vt:lpstr>成果展示 – VHDL實現計數器自訂上下限、上下數 (2024/1/16)</vt:lpstr>
      <vt:lpstr>成果展示 – VHDL實現計數器自訂上下限、上下數 (2024/1/16)</vt:lpstr>
      <vt:lpstr>成果展示 – VHDL實現計數器自訂上下限、上下數 (2024/1/16)</vt:lpstr>
      <vt:lpstr>成果展示 –成功將上下限、上下數燒錄到板子上 (2024/01/17) </vt:lpstr>
      <vt:lpstr>成果展示 – VHDL實現計數器0~9、9~0 (2024/1/15)</vt:lpstr>
      <vt:lpstr>成果展示 – VHDL實現計數器0~9、9~0 (2024/1/15)</vt:lpstr>
      <vt:lpstr>成果展示 – VHDL實現計數器0~9、9~0 (2024/1/15)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問題記錄 (軟體問題)</vt:lpstr>
      <vt:lpstr>問題記錄 (系統環境問題)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☃ 高</cp:lastModifiedBy>
  <cp:revision>3153</cp:revision>
  <dcterms:created xsi:type="dcterms:W3CDTF">2019-03-11T13:47:46Z</dcterms:created>
  <dcterms:modified xsi:type="dcterms:W3CDTF">2024-05-08T17:36:56Z</dcterms:modified>
</cp:coreProperties>
</file>